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F5197-DC89-4F71-8FFB-87DC8F5F5801}" type="datetimeFigureOut">
              <a:rPr lang="fr-FR" smtClean="0"/>
              <a:pPr/>
              <a:t>30/04/2019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4C20B-A250-450F-9E34-3AF610E00C5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F5197-DC89-4F71-8FFB-87DC8F5F5801}" type="datetimeFigureOut">
              <a:rPr lang="fr-FR" smtClean="0"/>
              <a:pPr/>
              <a:t>30/04/2019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4C20B-A250-450F-9E34-3AF610E00C5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F5197-DC89-4F71-8FFB-87DC8F5F5801}" type="datetimeFigureOut">
              <a:rPr lang="fr-FR" smtClean="0"/>
              <a:pPr/>
              <a:t>30/04/2019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4C20B-A250-450F-9E34-3AF610E00C5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F5197-DC89-4F71-8FFB-87DC8F5F5801}" type="datetimeFigureOut">
              <a:rPr lang="fr-FR" smtClean="0"/>
              <a:pPr/>
              <a:t>30/04/2019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4C20B-A250-450F-9E34-3AF610E00C5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F5197-DC89-4F71-8FFB-87DC8F5F5801}" type="datetimeFigureOut">
              <a:rPr lang="fr-FR" smtClean="0"/>
              <a:pPr/>
              <a:t>30/04/2019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4C20B-A250-450F-9E34-3AF610E00C5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F5197-DC89-4F71-8FFB-87DC8F5F5801}" type="datetimeFigureOut">
              <a:rPr lang="fr-FR" smtClean="0"/>
              <a:pPr/>
              <a:t>30/04/2019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4C20B-A250-450F-9E34-3AF610E00C5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F5197-DC89-4F71-8FFB-87DC8F5F5801}" type="datetimeFigureOut">
              <a:rPr lang="fr-FR" smtClean="0"/>
              <a:pPr/>
              <a:t>30/04/2019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4C20B-A250-450F-9E34-3AF610E00C5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F5197-DC89-4F71-8FFB-87DC8F5F5801}" type="datetimeFigureOut">
              <a:rPr lang="fr-FR" smtClean="0"/>
              <a:pPr/>
              <a:t>30/04/2019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4C20B-A250-450F-9E34-3AF610E00C5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F5197-DC89-4F71-8FFB-87DC8F5F5801}" type="datetimeFigureOut">
              <a:rPr lang="fr-FR" smtClean="0"/>
              <a:pPr/>
              <a:t>30/04/2019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4C20B-A250-450F-9E34-3AF610E00C5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F5197-DC89-4F71-8FFB-87DC8F5F5801}" type="datetimeFigureOut">
              <a:rPr lang="fr-FR" smtClean="0"/>
              <a:pPr/>
              <a:t>30/04/2019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4C20B-A250-450F-9E34-3AF610E00C5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F5197-DC89-4F71-8FFB-87DC8F5F5801}" type="datetimeFigureOut">
              <a:rPr lang="fr-FR" smtClean="0"/>
              <a:pPr/>
              <a:t>30/04/2019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4C20B-A250-450F-9E34-3AF610E00C5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EF5197-DC89-4F71-8FFB-87DC8F5F5801}" type="datetimeFigureOut">
              <a:rPr lang="fr-FR" smtClean="0"/>
              <a:pPr/>
              <a:t>30/04/2019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F4C20B-A250-450F-9E34-3AF610E00C5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L’Empire romain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Octave, le premier empereur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fr-FR" dirty="0"/>
              <a:t>Dates clés :</a:t>
            </a:r>
          </a:p>
          <a:p>
            <a:r>
              <a:rPr lang="fr-FR" dirty="0"/>
              <a:t>-63 : naissance </a:t>
            </a:r>
            <a:r>
              <a:rPr lang="fr-FR" dirty="0" smtClean="0"/>
              <a:t>à Rome</a:t>
            </a:r>
            <a:endParaRPr lang="fr-FR" dirty="0"/>
          </a:p>
          <a:p>
            <a:r>
              <a:rPr lang="fr-FR" dirty="0"/>
              <a:t>-43 : </a:t>
            </a:r>
            <a:r>
              <a:rPr lang="fr-FR" dirty="0" smtClean="0"/>
              <a:t>Octave intégré </a:t>
            </a:r>
            <a:r>
              <a:rPr lang="fr-FR" dirty="0"/>
              <a:t>au Sénat</a:t>
            </a:r>
          </a:p>
          <a:p>
            <a:r>
              <a:rPr lang="fr-FR" dirty="0"/>
              <a:t>-42 : Octave </a:t>
            </a:r>
            <a:r>
              <a:rPr lang="fr-FR" dirty="0" smtClean="0"/>
              <a:t>bat les </a:t>
            </a:r>
            <a:r>
              <a:rPr lang="fr-FR" dirty="0"/>
              <a:t>assassins </a:t>
            </a:r>
            <a:r>
              <a:rPr lang="fr-FR" dirty="0" smtClean="0"/>
              <a:t>de son </a:t>
            </a:r>
            <a:r>
              <a:rPr lang="fr-FR" dirty="0"/>
              <a:t>père </a:t>
            </a:r>
            <a:r>
              <a:rPr lang="fr-FR" dirty="0" smtClean="0"/>
              <a:t>adoptif César </a:t>
            </a:r>
            <a:r>
              <a:rPr lang="fr-FR" dirty="0"/>
              <a:t>(bataille </a:t>
            </a:r>
            <a:r>
              <a:rPr lang="fr-FR" dirty="0" smtClean="0"/>
              <a:t>de Philippes</a:t>
            </a:r>
            <a:r>
              <a:rPr lang="fr-FR" dirty="0"/>
              <a:t>)</a:t>
            </a:r>
          </a:p>
          <a:p>
            <a:r>
              <a:rPr lang="fr-FR" dirty="0"/>
              <a:t>-31 : </a:t>
            </a:r>
            <a:r>
              <a:rPr lang="fr-FR" dirty="0" smtClean="0"/>
              <a:t>Victoire d’</a:t>
            </a:r>
            <a:r>
              <a:rPr lang="fr-FR" dirty="0" err="1" smtClean="0"/>
              <a:t>Actium</a:t>
            </a:r>
            <a:r>
              <a:rPr lang="fr-FR" dirty="0" smtClean="0"/>
              <a:t> contre Marc Antoine </a:t>
            </a:r>
          </a:p>
          <a:p>
            <a:r>
              <a:rPr lang="fr-FR" dirty="0" smtClean="0"/>
              <a:t>-27 </a:t>
            </a:r>
            <a:r>
              <a:rPr lang="fr-FR" dirty="0"/>
              <a:t>: le </a:t>
            </a:r>
            <a:r>
              <a:rPr lang="fr-FR" dirty="0" smtClean="0"/>
              <a:t>Sénat accorde </a:t>
            </a:r>
            <a:r>
              <a:rPr lang="fr-FR" dirty="0"/>
              <a:t>les </a:t>
            </a:r>
            <a:r>
              <a:rPr lang="fr-FR" dirty="0" smtClean="0"/>
              <a:t>titres  d’Auguste et Imperator</a:t>
            </a:r>
            <a:endParaRPr lang="fr-FR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056" y="1764648"/>
            <a:ext cx="3534544" cy="2467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4221088"/>
            <a:ext cx="3416218" cy="23847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pouvoirs de l’Empereur</a:t>
            </a:r>
            <a:endParaRPr lang="fr-FR" dirty="0"/>
          </a:p>
        </p:txBody>
      </p:sp>
      <p:pic>
        <p:nvPicPr>
          <p:cNvPr id="2052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848" y="1268760"/>
            <a:ext cx="5787958" cy="4929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132856"/>
            <a:ext cx="2932809" cy="36926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Une armée solide</a:t>
            </a:r>
            <a:endParaRPr lang="fr-FR" dirty="0"/>
          </a:p>
        </p:txBody>
      </p:sp>
      <p:pic>
        <p:nvPicPr>
          <p:cNvPr id="3076" name="Picture 4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6250" y="2682081"/>
            <a:ext cx="40005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05375" y="2105819"/>
            <a:ext cx="3524250" cy="3514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commerce au II° siècle</a:t>
            </a:r>
            <a:endParaRPr lang="fr-FR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484784"/>
            <a:ext cx="7569384" cy="4383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Pax </a:t>
            </a:r>
            <a:r>
              <a:rPr lang="fr-FR" dirty="0" err="1" smtClean="0"/>
              <a:t>romana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fr-FR" dirty="0"/>
              <a:t>Le climat de paix du IIe siècle encourage les échanges. L’armée construit </a:t>
            </a:r>
            <a:r>
              <a:rPr lang="fr-FR" dirty="0" smtClean="0"/>
              <a:t>de nombreuses </a:t>
            </a:r>
            <a:r>
              <a:rPr lang="fr-FR" dirty="0"/>
              <a:t>voies de communication souvent dallées de pierre qui favorisent </a:t>
            </a:r>
            <a:r>
              <a:rPr lang="fr-FR" dirty="0" smtClean="0"/>
              <a:t>la circulation </a:t>
            </a:r>
            <a:r>
              <a:rPr lang="fr-FR" dirty="0"/>
              <a:t>des marchandises laquelle se fait aussi par la mer et les fleuves. </a:t>
            </a:r>
            <a:r>
              <a:rPr lang="fr-FR" dirty="0" smtClean="0"/>
              <a:t>Des produits </a:t>
            </a:r>
            <a:r>
              <a:rPr lang="fr-FR" dirty="0"/>
              <a:t>venus de toutes les provinces romaines et au-delà convergent vers </a:t>
            </a:r>
            <a:r>
              <a:rPr lang="fr-FR" dirty="0" smtClean="0"/>
              <a:t>Rome par </a:t>
            </a:r>
            <a:r>
              <a:rPr lang="fr-FR" dirty="0"/>
              <a:t>le port d’Ostie : blé, huile d’olive, vin, métaux, produits de luxe comme la soie </a:t>
            </a:r>
            <a:r>
              <a:rPr lang="fr-FR" dirty="0" smtClean="0"/>
              <a:t>de Chine</a:t>
            </a:r>
            <a:r>
              <a:rPr lang="fr-FR" dirty="0"/>
              <a:t>, esclaves. Enfin dans les campagnes apparaissent de grands domaines </a:t>
            </a:r>
            <a:r>
              <a:rPr lang="fr-FR" dirty="0" smtClean="0"/>
              <a:t>agricoles ou </a:t>
            </a:r>
            <a:r>
              <a:rPr lang="fr-FR" dirty="0" err="1"/>
              <a:t>villae</a:t>
            </a:r>
            <a:r>
              <a:rPr lang="fr-FR" dirty="0"/>
              <a:t> dont les productions (céréales, huiles, vin…) sont vendues en ville ou </a:t>
            </a:r>
            <a:r>
              <a:rPr lang="fr-FR" dirty="0" smtClean="0"/>
              <a:t>dans d’autres </a:t>
            </a:r>
            <a:r>
              <a:rPr lang="fr-FR" dirty="0"/>
              <a:t>provinces.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Rome au début du IV° siècle</a:t>
            </a:r>
            <a:endParaRPr lang="fr-FR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1340768"/>
            <a:ext cx="6455138" cy="45666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Des amphithéâtres</a:t>
            </a:r>
            <a:br>
              <a:rPr lang="fr-FR" dirty="0" smtClean="0"/>
            </a:br>
            <a:r>
              <a:rPr lang="fr-FR" dirty="0" smtClean="0"/>
              <a:t>(ici le Colisée à Rome)</a:t>
            </a:r>
            <a:endParaRPr lang="fr-FR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645" y="1600200"/>
            <a:ext cx="771471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364" y="1600200"/>
            <a:ext cx="7543272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908720"/>
            <a:ext cx="7791889" cy="5217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2132856"/>
            <a:ext cx="6828544" cy="1850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908720"/>
            <a:ext cx="7718153" cy="5145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7001" y="764704"/>
            <a:ext cx="8876999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332656"/>
            <a:ext cx="5938748" cy="5793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191</Words>
  <Application>Microsoft Office PowerPoint</Application>
  <PresentationFormat>Affichage à l'écran (4:3)</PresentationFormat>
  <Paragraphs>15</Paragraphs>
  <Slides>14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15" baseType="lpstr">
      <vt:lpstr>Thème Office</vt:lpstr>
      <vt:lpstr>L’Empire romain</vt:lpstr>
      <vt:lpstr>Octave, le premier empereur</vt:lpstr>
      <vt:lpstr>Les pouvoirs de l’Empereur</vt:lpstr>
      <vt:lpstr>Une armée solide</vt:lpstr>
      <vt:lpstr>Le commerce au II° siècle</vt:lpstr>
      <vt:lpstr>La Pax romana</vt:lpstr>
      <vt:lpstr>Rome au début du IV° siècle</vt:lpstr>
      <vt:lpstr>Des amphithéâtres (ici le Colisée à Rome)</vt:lpstr>
      <vt:lpstr>Diapositive 9</vt:lpstr>
      <vt:lpstr>Diapositive 10</vt:lpstr>
      <vt:lpstr>Diapositive 11</vt:lpstr>
      <vt:lpstr>Diapositive 12</vt:lpstr>
      <vt:lpstr>Diapositive 13</vt:lpstr>
      <vt:lpstr>Diapositive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L’Empire romain</dc:title>
  <dc:creator>Alice</dc:creator>
  <cp:lastModifiedBy>Alice</cp:lastModifiedBy>
  <cp:revision>6</cp:revision>
  <dcterms:created xsi:type="dcterms:W3CDTF">2018-05-03T12:44:14Z</dcterms:created>
  <dcterms:modified xsi:type="dcterms:W3CDTF">2019-04-30T14:47:41Z</dcterms:modified>
</cp:coreProperties>
</file>