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613CA-C48E-4FA1-BAAF-A4E98D113BAE}" type="datetimeFigureOut">
              <a:rPr lang="fr-FR" smtClean="0"/>
              <a:pPr/>
              <a:t>22/09/2016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F9A9D-687E-4FD7-A68B-5C812C364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2475707"/>
          </a:xfrm>
        </p:spPr>
        <p:txBody>
          <a:bodyPr>
            <a:normAutofit/>
          </a:bodyPr>
          <a:lstStyle/>
          <a:p>
            <a:r>
              <a:rPr lang="fr-FR" dirty="0" smtClean="0"/>
              <a:t>Les conséquences </a:t>
            </a:r>
            <a:br>
              <a:rPr lang="fr-FR" dirty="0" smtClean="0"/>
            </a:br>
            <a:r>
              <a:rPr lang="fr-FR" dirty="0" smtClean="0"/>
              <a:t>de la croissance démographique en Inde</a:t>
            </a:r>
            <a:endParaRPr lang="fr-FR" dirty="0"/>
          </a:p>
        </p:txBody>
      </p:sp>
      <p:pic>
        <p:nvPicPr>
          <p:cNvPr id="4" name="Image 3" descr="surpopulation in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852936"/>
            <a:ext cx="4953000" cy="3305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23702"/>
          </a:xfrm>
        </p:spPr>
        <p:txBody>
          <a:bodyPr/>
          <a:lstStyle/>
          <a:p>
            <a:r>
              <a:rPr lang="fr-FR" dirty="0" smtClean="0"/>
              <a:t>Les problèmes </a:t>
            </a:r>
            <a:r>
              <a:rPr lang="fr-FR" smtClean="0"/>
              <a:t>de transport.</a:t>
            </a:r>
            <a:endParaRPr lang="fr-FR" dirty="0"/>
          </a:p>
        </p:txBody>
      </p:sp>
      <p:pic>
        <p:nvPicPr>
          <p:cNvPr id="4" name="Espace réservé du contenu 3" descr="2-in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477340"/>
            <a:ext cx="5111750" cy="3444533"/>
          </a:xfrm>
        </p:spPr>
      </p:pic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Pour comprendre ce phénomène de</a:t>
            </a:r>
          </a:p>
          <a:p>
            <a:r>
              <a:rPr lang="fr-FR" dirty="0" smtClean="0"/>
              <a:t>surpopulation, il suffit de prendre</a:t>
            </a:r>
          </a:p>
          <a:p>
            <a:r>
              <a:rPr lang="fr-FR" dirty="0" smtClean="0"/>
              <a:t>le train. Saturée et chaotique, la</a:t>
            </a:r>
          </a:p>
          <a:p>
            <a:r>
              <a:rPr lang="fr-FR" dirty="0" smtClean="0"/>
              <a:t>circulation automobile oblige les</a:t>
            </a:r>
          </a:p>
          <a:p>
            <a:r>
              <a:rPr lang="fr-FR" dirty="0" err="1" smtClean="0"/>
              <a:t>Bombayites</a:t>
            </a:r>
            <a:r>
              <a:rPr lang="fr-FR" dirty="0" smtClean="0"/>
              <a:t> à emprunter un réseau</a:t>
            </a:r>
          </a:p>
          <a:p>
            <a:r>
              <a:rPr lang="fr-FR" dirty="0" smtClean="0"/>
              <a:t>ferré long de 465 km pour se</a:t>
            </a:r>
          </a:p>
          <a:p>
            <a:r>
              <a:rPr lang="fr-FR" dirty="0" smtClean="0"/>
              <a:t>rendre au travail. Au total, plus de</a:t>
            </a:r>
          </a:p>
          <a:p>
            <a:r>
              <a:rPr lang="fr-FR" dirty="0" smtClean="0"/>
              <a:t>3 millions de passagers passent</a:t>
            </a:r>
          </a:p>
          <a:p>
            <a:r>
              <a:rPr lang="fr-FR" dirty="0" smtClean="0"/>
              <a:t>chaque jour par la gare de </a:t>
            </a:r>
            <a:r>
              <a:rPr lang="fr-FR" dirty="0" err="1" smtClean="0"/>
              <a:t>Dadar</a:t>
            </a:r>
            <a:endParaRPr lang="fr-FR" dirty="0" smtClean="0"/>
          </a:p>
          <a:p>
            <a:r>
              <a:rPr lang="fr-FR" dirty="0" smtClean="0"/>
              <a:t>Aux heures de pointe, quelque</a:t>
            </a:r>
          </a:p>
          <a:p>
            <a:r>
              <a:rPr lang="fr-FR" dirty="0" smtClean="0"/>
              <a:t>500 personnes s'empilent dans des</a:t>
            </a:r>
          </a:p>
          <a:p>
            <a:r>
              <a:rPr lang="fr-FR" dirty="0" smtClean="0"/>
              <a:t>wagons prévus pour 200. Règle</a:t>
            </a:r>
          </a:p>
          <a:p>
            <a:r>
              <a:rPr lang="fr-FR" dirty="0" smtClean="0"/>
              <a:t>d'or: si l'on veut descendre, mieux</a:t>
            </a:r>
          </a:p>
          <a:p>
            <a:r>
              <a:rPr lang="fr-FR" dirty="0" smtClean="0"/>
              <a:t>vaut sauter du train en marche.</a:t>
            </a:r>
          </a:p>
          <a:p>
            <a:r>
              <a:rPr lang="fr-FR" dirty="0" smtClean="0"/>
              <a:t>Une fois à l'arrêt, la cohue est</a:t>
            </a:r>
          </a:p>
          <a:p>
            <a:r>
              <a:rPr lang="fr-FR" dirty="0" smtClean="0"/>
              <a:t>infernale. www.lefigaro.fr/ 2014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difficultés engendrées par la surpopulation :</a:t>
            </a:r>
            <a:endParaRPr lang="fr-FR" dirty="0"/>
          </a:p>
        </p:txBody>
      </p:sp>
      <p:pic>
        <p:nvPicPr>
          <p:cNvPr id="4" name="Espace réservé du contenu 3" descr="dharavi-aerial-view-by-sheka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702267"/>
            <a:ext cx="6633772" cy="4423896"/>
          </a:xfrm>
        </p:spPr>
      </p:pic>
      <p:sp>
        <p:nvSpPr>
          <p:cNvPr id="5" name="ZoneTexte 4"/>
          <p:cNvSpPr txBox="1"/>
          <p:nvPr/>
        </p:nvSpPr>
        <p:spPr>
          <a:xfrm>
            <a:off x="1187624" y="6211669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Slum</a:t>
            </a:r>
            <a:r>
              <a:rPr lang="fr-FR" dirty="0" smtClean="0"/>
              <a:t> de </a:t>
            </a:r>
            <a:r>
              <a:rPr lang="fr-FR" dirty="0" err="1" smtClean="0"/>
              <a:t>Mumbai</a:t>
            </a:r>
            <a:r>
              <a:rPr lang="fr-FR" dirty="0" smtClean="0"/>
              <a:t> : la moitié de la population de </a:t>
            </a:r>
            <a:r>
              <a:rPr lang="fr-FR" dirty="0" err="1" smtClean="0"/>
              <a:t>Mumbaï</a:t>
            </a:r>
            <a:r>
              <a:rPr lang="fr-FR" dirty="0" smtClean="0"/>
              <a:t> vit dans un </a:t>
            </a:r>
            <a:r>
              <a:rPr lang="fr-FR" dirty="0" err="1" smtClean="0"/>
              <a:t>slum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Déchets plastiques sur la plage de </a:t>
            </a:r>
            <a:r>
              <a:rPr lang="fr-FR" dirty="0" err="1" smtClean="0"/>
              <a:t>Juhu</a:t>
            </a:r>
            <a:r>
              <a:rPr lang="fr-FR" dirty="0" smtClean="0"/>
              <a:t> à </a:t>
            </a:r>
            <a:r>
              <a:rPr lang="fr-FR" dirty="0" err="1" smtClean="0"/>
              <a:t>Mumbaï</a:t>
            </a:r>
            <a:endParaRPr lang="fr-FR" dirty="0"/>
          </a:p>
        </p:txBody>
      </p:sp>
      <p:pic>
        <p:nvPicPr>
          <p:cNvPr id="4" name="Espace réservé du contenu 3" descr="000_Del126177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2842" y="1600200"/>
            <a:ext cx="8018315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 inégalités et des défis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 numCol="2">
            <a:normAutofit fontScale="40000" lnSpcReduction="20000"/>
          </a:bodyPr>
          <a:lstStyle/>
          <a:p>
            <a:pPr>
              <a:buNone/>
            </a:pPr>
            <a:r>
              <a:rPr lang="fr-FR" sz="4300" dirty="0" smtClean="0"/>
              <a:t>« </a:t>
            </a:r>
            <a:r>
              <a:rPr lang="fr-FR" sz="4300" dirty="0"/>
              <a:t>Deuxième enjeu majeur, l’urbanisation</a:t>
            </a:r>
          </a:p>
          <a:p>
            <a:pPr>
              <a:buNone/>
            </a:pPr>
            <a:r>
              <a:rPr lang="fr-FR" sz="4300" dirty="0"/>
              <a:t>accélérée et les besoins associés en termes</a:t>
            </a:r>
          </a:p>
          <a:p>
            <a:pPr>
              <a:buNone/>
            </a:pPr>
            <a:r>
              <a:rPr lang="fr-FR" sz="4300" dirty="0"/>
              <a:t>d’infrastructures : entre 400 et 500 millions</a:t>
            </a:r>
          </a:p>
          <a:p>
            <a:pPr>
              <a:buNone/>
            </a:pPr>
            <a:r>
              <a:rPr lang="fr-FR" sz="4300" dirty="0"/>
              <a:t>de nouveaux résidents sont attendus dans les</a:t>
            </a:r>
          </a:p>
          <a:p>
            <a:pPr>
              <a:buNone/>
            </a:pPr>
            <a:r>
              <a:rPr lang="fr-FR" sz="4300" dirty="0"/>
              <a:t>villes d’ici à 2050. Enfin, le développement</a:t>
            </a:r>
          </a:p>
          <a:p>
            <a:pPr>
              <a:buNone/>
            </a:pPr>
            <a:r>
              <a:rPr lang="fr-FR" sz="4300" dirty="0"/>
              <a:t>économique reste la priorité nationale, dans</a:t>
            </a:r>
          </a:p>
          <a:p>
            <a:pPr>
              <a:buNone/>
            </a:pPr>
            <a:r>
              <a:rPr lang="fr-FR" sz="4300" dirty="0"/>
              <a:t>un pays où le revenu moyen dépasse à peine</a:t>
            </a:r>
          </a:p>
          <a:p>
            <a:pPr>
              <a:buNone/>
            </a:pPr>
            <a:r>
              <a:rPr lang="fr-FR" sz="4300" dirty="0"/>
              <a:t>les 1 000 dollars par an et par habitant</a:t>
            </a:r>
          </a:p>
          <a:p>
            <a:pPr>
              <a:buNone/>
            </a:pPr>
            <a:r>
              <a:rPr lang="fr-FR" sz="4300" dirty="0"/>
              <a:t>(environ 30 fois moins que dans les pays</a:t>
            </a:r>
          </a:p>
          <a:p>
            <a:pPr>
              <a:buNone/>
            </a:pPr>
            <a:r>
              <a:rPr lang="fr-FR" sz="4300" dirty="0"/>
              <a:t>développés et 4 fois moins qu’en Chine) [...].</a:t>
            </a:r>
          </a:p>
          <a:p>
            <a:pPr>
              <a:buNone/>
            </a:pPr>
            <a:r>
              <a:rPr lang="fr-FR" sz="4300" dirty="0"/>
              <a:t>L’accès aux services de base –</a:t>
            </a:r>
          </a:p>
          <a:p>
            <a:pPr>
              <a:buNone/>
            </a:pPr>
            <a:r>
              <a:rPr lang="fr-FR" sz="4300" dirty="0"/>
              <a:t>nourriture, logement décent, électricité –</a:t>
            </a:r>
          </a:p>
          <a:p>
            <a:pPr>
              <a:buNone/>
            </a:pPr>
            <a:r>
              <a:rPr lang="fr-FR" sz="4300" dirty="0"/>
              <a:t>constitue ainsi l’objectif de toutes les</a:t>
            </a:r>
          </a:p>
          <a:p>
            <a:pPr>
              <a:buNone/>
            </a:pPr>
            <a:r>
              <a:rPr lang="fr-FR" sz="4300" dirty="0"/>
              <a:t>politiques nationales.</a:t>
            </a:r>
          </a:p>
          <a:p>
            <a:pPr>
              <a:buNone/>
            </a:pPr>
            <a:r>
              <a:rPr lang="fr-FR" dirty="0"/>
              <a:t>« Entre développement économique et défi</a:t>
            </a:r>
          </a:p>
          <a:p>
            <a:pPr>
              <a:buNone/>
            </a:pPr>
            <a:r>
              <a:rPr lang="fr-FR" dirty="0"/>
              <a:t>climatique, où en est l’Inde ? », </a:t>
            </a:r>
            <a:r>
              <a:rPr lang="fr-FR" i="1" dirty="0"/>
              <a:t>Lemonde.fr,</a:t>
            </a:r>
          </a:p>
          <a:p>
            <a:pPr>
              <a:buNone/>
            </a:pPr>
            <a:r>
              <a:rPr lang="fr-FR" dirty="0"/>
              <a:t>octobre 2015</a:t>
            </a:r>
            <a:r>
              <a:rPr lang="fr-FR" dirty="0" smtClean="0"/>
              <a:t>.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sz="4000" dirty="0" smtClean="0"/>
              <a:t>« </a:t>
            </a:r>
            <a:r>
              <a:rPr lang="fr-FR" sz="4000" dirty="0"/>
              <a:t>L’Inde a transformé son agriculture à la fin</a:t>
            </a:r>
          </a:p>
          <a:p>
            <a:pPr>
              <a:buNone/>
            </a:pPr>
            <a:r>
              <a:rPr lang="fr-FR" sz="4000" dirty="0"/>
              <a:t>des années 1960. La </a:t>
            </a:r>
            <a:r>
              <a:rPr lang="fr-FR" sz="4000" b="1" dirty="0"/>
              <a:t>Révolution verte marquée</a:t>
            </a:r>
          </a:p>
          <a:p>
            <a:pPr>
              <a:buNone/>
            </a:pPr>
            <a:r>
              <a:rPr lang="fr-FR" sz="4000" dirty="0"/>
              <a:t>par une politique volontariste de mécanisation</a:t>
            </a:r>
          </a:p>
          <a:p>
            <a:pPr>
              <a:buNone/>
            </a:pPr>
            <a:r>
              <a:rPr lang="fr-FR" sz="4000" dirty="0"/>
              <a:t>et d’usage d’engrais a permis au pays de devenir</a:t>
            </a:r>
          </a:p>
          <a:p>
            <a:pPr>
              <a:buNone/>
            </a:pPr>
            <a:r>
              <a:rPr lang="fr-FR" sz="4000" dirty="0"/>
              <a:t>un géant agricole. La fédération indienne</a:t>
            </a:r>
          </a:p>
          <a:p>
            <a:pPr>
              <a:buNone/>
            </a:pPr>
            <a:r>
              <a:rPr lang="fr-FR" sz="4000" dirty="0"/>
              <a:t>produit désormais suffisamment de riz, de blé</a:t>
            </a:r>
          </a:p>
          <a:p>
            <a:pPr>
              <a:buNone/>
            </a:pPr>
            <a:r>
              <a:rPr lang="fr-FR" sz="4000" dirty="0"/>
              <a:t>et de légumes pour nourrir 1,3 milliard</a:t>
            </a:r>
          </a:p>
          <a:p>
            <a:pPr>
              <a:buNone/>
            </a:pPr>
            <a:r>
              <a:rPr lang="fr-FR" sz="4000" dirty="0"/>
              <a:t>d’habitants. Mais les 800 millions d’Indiens qui</a:t>
            </a:r>
          </a:p>
          <a:p>
            <a:pPr>
              <a:buNone/>
            </a:pPr>
            <a:r>
              <a:rPr lang="fr-FR" sz="4000" dirty="0"/>
              <a:t>vivent avec moins d’1,50 € par jour n’ont pas</a:t>
            </a:r>
          </a:p>
          <a:p>
            <a:pPr>
              <a:buNone/>
            </a:pPr>
            <a:r>
              <a:rPr lang="fr-FR" sz="4000" dirty="0"/>
              <a:t>accès à une nourriture riche et diversifiée. «</a:t>
            </a:r>
          </a:p>
          <a:p>
            <a:pPr>
              <a:buNone/>
            </a:pPr>
            <a:r>
              <a:rPr lang="fr-FR" sz="4000" dirty="0"/>
              <a:t>Un tiers des humains </a:t>
            </a:r>
            <a:r>
              <a:rPr lang="fr-FR" sz="4000" b="1" dirty="0"/>
              <a:t>sous-alimentés dans le</a:t>
            </a:r>
          </a:p>
          <a:p>
            <a:pPr>
              <a:buNone/>
            </a:pPr>
            <a:r>
              <a:rPr lang="fr-FR" sz="4000" dirty="0"/>
              <a:t>monde vivent en Inde », [...] près d’un enfant</a:t>
            </a:r>
          </a:p>
          <a:p>
            <a:pPr>
              <a:buNone/>
            </a:pPr>
            <a:r>
              <a:rPr lang="fr-FR" sz="4000" dirty="0"/>
              <a:t>sur deux de moins de 5 ans souffre</a:t>
            </a:r>
          </a:p>
          <a:p>
            <a:pPr>
              <a:buNone/>
            </a:pPr>
            <a:r>
              <a:rPr lang="fr-FR" sz="4000" dirty="0"/>
              <a:t>de </a:t>
            </a:r>
            <a:r>
              <a:rPr lang="fr-FR" sz="4000" b="1" dirty="0"/>
              <a:t>malnutrition chronique.</a:t>
            </a:r>
          </a:p>
          <a:p>
            <a:pPr>
              <a:buNone/>
            </a:pPr>
            <a:r>
              <a:rPr lang="fr-FR" dirty="0"/>
              <a:t>Olivier </a:t>
            </a:r>
            <a:r>
              <a:rPr lang="fr-FR" dirty="0" err="1"/>
              <a:t>Tallès</a:t>
            </a:r>
            <a:r>
              <a:rPr lang="fr-FR" dirty="0"/>
              <a:t>, « L’Inde lance un vaste</a:t>
            </a:r>
          </a:p>
          <a:p>
            <a:pPr>
              <a:buNone/>
            </a:pPr>
            <a:r>
              <a:rPr lang="fr-FR" dirty="0"/>
              <a:t>programme pour éradiquer la faim », </a:t>
            </a:r>
            <a:r>
              <a:rPr lang="fr-FR" i="1" dirty="0"/>
              <a:t>La Croix,</a:t>
            </a:r>
          </a:p>
          <a:p>
            <a:pPr>
              <a:buNone/>
            </a:pPr>
            <a:r>
              <a:rPr lang="fr-FR" dirty="0"/>
              <a:t>2013.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organigramme-natali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404664"/>
            <a:ext cx="6495288" cy="564949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Indicateurs de développement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82752"/>
                <a:gridCol w="2376264"/>
                <a:gridCol w="2170584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1950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Nombre d'habitants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377 millions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1,3 milliards</a:t>
                      </a:r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Nombre d'enfants par femme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2,4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Mortalité infantile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169 pour 1000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pour 1000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Espérance</a:t>
                      </a:r>
                      <a:r>
                        <a:rPr lang="fr-FR" baseline="0" dirty="0" smtClean="0"/>
                        <a:t> de vie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35 ans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67 ans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Analphabétisme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85%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29%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PIB/</a:t>
                      </a:r>
                      <a:r>
                        <a:rPr lang="fr-FR" dirty="0" err="1" smtClean="0"/>
                        <a:t>Hab</a:t>
                      </a:r>
                      <a:r>
                        <a:rPr lang="fr-FR" dirty="0" smtClean="0"/>
                        <a:t>/an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610 dollars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5900 dollars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716016" y="4869160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Sources : INED, World </a:t>
            </a:r>
            <a:r>
              <a:rPr lang="en-US" sz="1600" dirty="0" err="1"/>
              <a:t>factbook</a:t>
            </a:r>
            <a:r>
              <a:rPr lang="en-US" sz="1600" dirty="0"/>
              <a:t>, CIA, 2015</a:t>
            </a:r>
            <a:endParaRPr lang="fr-FR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Espace réservé du contenu 6" descr="VABB2_X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9" name="Espace réservé du contenu 8" descr="navi-mumbai-real-estate-skylin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484784"/>
            <a:ext cx="4038600" cy="2100072"/>
          </a:xfrm>
        </p:spPr>
      </p:pic>
      <p:sp>
        <p:nvSpPr>
          <p:cNvPr id="8" name="ZoneTexte 7"/>
          <p:cNvSpPr txBox="1"/>
          <p:nvPr/>
        </p:nvSpPr>
        <p:spPr>
          <a:xfrm>
            <a:off x="611560" y="573325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L'aéroport </a:t>
            </a:r>
            <a:r>
              <a:rPr lang="fr-FR" dirty="0" err="1" smtClean="0"/>
              <a:t>Chhatrapati</a:t>
            </a:r>
            <a:r>
              <a:rPr lang="fr-FR" dirty="0" smtClean="0"/>
              <a:t> </a:t>
            </a:r>
            <a:r>
              <a:rPr lang="fr-FR" dirty="0" err="1" smtClean="0"/>
              <a:t>Shivaji</a:t>
            </a:r>
            <a:r>
              <a:rPr lang="fr-FR" dirty="0" smtClean="0"/>
              <a:t>, au </a:t>
            </a:r>
            <a:r>
              <a:rPr lang="fr-FR" dirty="0" err="1" smtClean="0"/>
              <a:t>coeur</a:t>
            </a:r>
            <a:r>
              <a:rPr lang="fr-FR" dirty="0" smtClean="0"/>
              <a:t> du tissu urbain</a:t>
            </a:r>
            <a:endParaRPr lang="fr-FR" dirty="0"/>
          </a:p>
        </p:txBody>
      </p:sp>
      <p:pic>
        <p:nvPicPr>
          <p:cNvPr id="10" name="Image 9" descr="Mumbai_Metro_jpg_1935634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5185" y="4077072"/>
            <a:ext cx="4124515" cy="24578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Worli_skyline_with_BSW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6937"/>
            <a:ext cx="9144000" cy="58841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453</Words>
  <Application>Microsoft Office PowerPoint</Application>
  <PresentationFormat>Affichage à l'écran 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Les conséquences  de la croissance démographique en Inde</vt:lpstr>
      <vt:lpstr>Les problèmes de transport.</vt:lpstr>
      <vt:lpstr>Les difficultés engendrées par la surpopulation :</vt:lpstr>
      <vt:lpstr>Déchets plastiques sur la plage de Juhu à Mumbaï</vt:lpstr>
      <vt:lpstr>Des inégalités et des défis </vt:lpstr>
      <vt:lpstr>Diapositive 6</vt:lpstr>
      <vt:lpstr>Indicateurs de développement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conséquences  de la croissance démographique en Inde</dc:title>
  <dc:creator>Alice</dc:creator>
  <cp:lastModifiedBy>Alice</cp:lastModifiedBy>
  <cp:revision>8</cp:revision>
  <dcterms:created xsi:type="dcterms:W3CDTF">2016-09-20T13:52:17Z</dcterms:created>
  <dcterms:modified xsi:type="dcterms:W3CDTF">2016-09-22T09:19:39Z</dcterms:modified>
</cp:coreProperties>
</file>